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79" r:id="rId3"/>
    <p:sldId id="266" r:id="rId4"/>
    <p:sldId id="280" r:id="rId5"/>
    <p:sldId id="267" r:id="rId6"/>
    <p:sldId id="281" r:id="rId7"/>
    <p:sldId id="263" r:id="rId8"/>
    <p:sldId id="282" r:id="rId9"/>
    <p:sldId id="262" r:id="rId10"/>
    <p:sldId id="28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5" autoAdjust="0"/>
    <p:restoredTop sz="67487" autoAdjust="0"/>
  </p:normalViewPr>
  <p:slideViewPr>
    <p:cSldViewPr snapToGrid="0">
      <p:cViewPr varScale="1">
        <p:scale>
          <a:sx n="114" d="100"/>
          <a:sy n="114" d="100"/>
        </p:scale>
        <p:origin x="240" y="102"/>
      </p:cViewPr>
      <p:guideLst/>
    </p:cSldViewPr>
  </p:slideViewPr>
  <p:notesTextViewPr>
    <p:cViewPr>
      <p:scale>
        <a:sx n="1" d="1"/>
        <a:sy n="1" d="1"/>
      </p:scale>
      <p:origin x="0" y="0"/>
    </p:cViewPr>
  </p:notesTextViewPr>
  <p:notesViewPr>
    <p:cSldViewPr snapToGrid="0">
      <p:cViewPr varScale="1">
        <p:scale>
          <a:sx n="60" d="100"/>
          <a:sy n="60" d="100"/>
        </p:scale>
        <p:origin x="167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B2889B-A0AC-4482-8592-5C96F2309420}" type="datetimeFigureOut">
              <a:rPr lang="en-US" smtClean="0"/>
              <a:t>10/3/2023</a:t>
            </a:fld>
            <a:endParaRPr lang="en-US"/>
          </a:p>
        </p:txBody>
      </p:sp>
      <p:sp>
        <p:nvSpPr>
          <p:cNvPr id="4" name="Footer Placeholder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529299-61FF-4B93-ADA6-2FD5975D62F6}" type="slidenum">
              <a:rPr lang="en-US" smtClean="0"/>
              <a:t>‹#›</a:t>
            </a:fld>
            <a:endParaRPr lang="en-U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10/3/2023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3</a:t>
            </a:fld>
            <a:endParaRPr lang="en-US" dirty="0"/>
          </a:p>
        </p:txBody>
      </p:sp>
    </p:spTree>
    <p:extLst>
      <p:ext uri="{BB962C8B-B14F-4D97-AF65-F5344CB8AC3E}">
        <p14:creationId xmlns:p14="http://schemas.microsoft.com/office/powerpoint/2010/main" val="2295961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latin typeface="Segoe UI" panose="020B0502040204020203" pitchFamily="34" charset="0"/>
                <a:cs typeface="Segoe UI" panose="020B0502040204020203" pitchFamily="34" charset="0"/>
              </a:rPr>
              <a:t>After consulting a variety of sources, you will need to narrow your topic.  For example, the topic of internet safety is huge, but you could narrow that topic to include internet safety in regards to social media apps that teenagers are using heavily.  A topic like that is more specific and will be relevant to your peers.  Some questions to think about to help you narrow your topic: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interest me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will interest my audience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will the audience find more engaging? Shocking? Inspiring?</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5</a:t>
            </a:fld>
            <a:endParaRPr lang="en-US" dirty="0"/>
          </a:p>
        </p:txBody>
      </p:sp>
    </p:spTree>
    <p:extLst>
      <p:ext uri="{BB962C8B-B14F-4D97-AF65-F5344CB8AC3E}">
        <p14:creationId xmlns:p14="http://schemas.microsoft.com/office/powerpoint/2010/main" val="4224310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Now, that you have narrowed your topic, you will want to organize your research in a structure that works.  There are some common organizational patterns based on the kind of research you are doing.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Organizational Structures: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Cause and Effect- this kind of structure is great for explaining the causes and effects of a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Compare and Contrast- in this pattern you highlight the similarities and differences of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Explain process- this structure is great for outlining a series of steps to follow;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Definition- if you want to make sure your audience understands what something is using illustrations, meanings, clarifying misconceptions, you may want to use this structure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Classification- a common organizational structure is grouping like topics or facts from the research together.  For instance, in the internet safety about social media apps, you may organize the research where you look at each social media app one at a time</a:t>
            </a:r>
          </a:p>
        </p:txBody>
      </p:sp>
      <p:sp>
        <p:nvSpPr>
          <p:cNvPr id="4" name="Slide Number Placeholder 3"/>
          <p:cNvSpPr>
            <a:spLocks noGrp="1"/>
          </p:cNvSpPr>
          <p:nvPr>
            <p:ph type="sldNum" sz="quarter" idx="10"/>
          </p:nvPr>
        </p:nvSpPr>
        <p:spPr/>
        <p:txBody>
          <a:bodyPr/>
          <a:lstStyle/>
          <a:p>
            <a:fld id="{BC849E9A-41F7-4779-A581-48A7C374A227}" type="slidenum">
              <a:rPr lang="en-US" smtClean="0"/>
              <a:t>7</a:t>
            </a:fld>
            <a:endParaRPr lang="en-US" dirty="0"/>
          </a:p>
        </p:txBody>
      </p:sp>
    </p:spTree>
    <p:extLst>
      <p:ext uri="{BB962C8B-B14F-4D97-AF65-F5344CB8AC3E}">
        <p14:creationId xmlns:p14="http://schemas.microsoft.com/office/powerpoint/2010/main" val="182534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After you’ve done your research, it’s time to put your presentation together.  The first step in the process is to introduce the topic.  This is a great time to connect your topic to something that your audience can relate.  In other words, why should they listen to all the information you will be sharing in your research presentation?  What is in it for them?  You may also want to include a graphic or image to grab their attention.</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Feel free to duplicate this slide by right-clicking on this slide in the slides pane to the left and select </a:t>
            </a:r>
            <a:r>
              <a:rPr lang="en-US" b="1" dirty="0">
                <a:latin typeface="Segoe UI" panose="020B0502040204020203" pitchFamily="34" charset="0"/>
                <a:cs typeface="Segoe UI" panose="020B0502040204020203" pitchFamily="34" charset="0"/>
              </a:rPr>
              <a:t>Duplicate Slide</a:t>
            </a:r>
            <a:r>
              <a:rPr lang="en-US" dirty="0">
                <a:latin typeface="Segoe UI" panose="020B0502040204020203" pitchFamily="34" charset="0"/>
                <a:cs typeface="Segoe UI" panose="020B0502040204020203" pitchFamily="34" charset="0"/>
              </a:rPr>
              <a:t>.</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The next step in your presentation is to state your claim or topic clearly.  Your teacher may even call this your thesis.  As you state your thesis, you may find that this layout is not the best layout for your claim or topic.  You can change the layout by clicking the drop-down menu next to the </a:t>
            </a:r>
            <a:r>
              <a:rPr lang="en-US" b="1" dirty="0">
                <a:latin typeface="Segoe UI" panose="020B0502040204020203" pitchFamily="34" charset="0"/>
                <a:cs typeface="Segoe UI" panose="020B0502040204020203" pitchFamily="34" charset="0"/>
              </a:rPr>
              <a:t>Layout</a:t>
            </a:r>
            <a:r>
              <a:rPr lang="en-US" dirty="0">
                <a:latin typeface="Segoe UI" panose="020B0502040204020203" pitchFamily="34" charset="0"/>
                <a:cs typeface="Segoe UI" panose="020B0502040204020203" pitchFamily="34" charset="0"/>
              </a:rPr>
              <a:t> in the </a:t>
            </a:r>
            <a:r>
              <a:rPr lang="en-US" b="1" dirty="0">
                <a:latin typeface="Segoe UI" panose="020B0502040204020203" pitchFamily="34" charset="0"/>
                <a:cs typeface="Segoe UI" panose="020B0502040204020203" pitchFamily="34" charset="0"/>
              </a:rPr>
              <a:t>Slides</a:t>
            </a:r>
            <a:r>
              <a:rPr lang="en-US" dirty="0">
                <a:latin typeface="Segoe UI" panose="020B0502040204020203" pitchFamily="34" charset="0"/>
                <a:cs typeface="Segoe UI" panose="020B0502040204020203" pitchFamily="34" charset="0"/>
              </a:rPr>
              <a:t> menu section.  You can choose </a:t>
            </a:r>
            <a:r>
              <a:rPr lang="en-US" b="1" dirty="0">
                <a:latin typeface="Segoe UI" panose="020B0502040204020203" pitchFamily="34" charset="0"/>
                <a:cs typeface="Segoe UI" panose="020B0502040204020203" pitchFamily="34" charset="0"/>
              </a:rPr>
              <a:t>Two Content</a:t>
            </a:r>
            <a:r>
              <a:rPr lang="en-US" dirty="0">
                <a:latin typeface="Segoe UI" panose="020B0502040204020203" pitchFamily="34" charset="0"/>
                <a:cs typeface="Segoe UI" panose="020B0502040204020203" pitchFamily="34" charset="0"/>
              </a:rPr>
              <a:t>, </a:t>
            </a:r>
            <a:r>
              <a:rPr lang="en-US" b="1" dirty="0">
                <a:latin typeface="Segoe UI" panose="020B0502040204020203" pitchFamily="34" charset="0"/>
                <a:cs typeface="Segoe UI" panose="020B0502040204020203" pitchFamily="34" charset="0"/>
              </a:rPr>
              <a:t>Comparison</a:t>
            </a:r>
            <a:r>
              <a:rPr lang="en-US" dirty="0">
                <a:latin typeface="Segoe UI" panose="020B0502040204020203" pitchFamily="34" charset="0"/>
                <a:cs typeface="Segoe UI" panose="020B0502040204020203" pitchFamily="34" charset="0"/>
              </a:rPr>
              <a:t>, or </a:t>
            </a:r>
            <a:r>
              <a:rPr lang="en-US" b="1" dirty="0">
                <a:latin typeface="Segoe UI" panose="020B0502040204020203" pitchFamily="34" charset="0"/>
                <a:cs typeface="Segoe UI" panose="020B0502040204020203" pitchFamily="34" charset="0"/>
              </a:rPr>
              <a:t>Picture with Caption</a:t>
            </a:r>
            <a:r>
              <a:rPr lang="en-US" dirty="0">
                <a:latin typeface="Segoe UI" panose="020B0502040204020203" pitchFamily="34" charset="0"/>
                <a:cs typeface="Segoe UI" panose="020B0502040204020203" pitchFamily="34" charset="0"/>
              </a:rPr>
              <a:t>.  </a:t>
            </a:r>
            <a:r>
              <a:rPr lang="en-US" i="1" dirty="0">
                <a:latin typeface="Segoe UI" panose="020B0502040204020203" pitchFamily="34" charset="0"/>
                <a:cs typeface="Segoe UI" panose="020B0502040204020203" pitchFamily="34" charset="0"/>
              </a:rPr>
              <a:t>Note: A different layout might change the look of the icons on this page.</a:t>
            </a:r>
          </a:p>
          <a:p>
            <a:endParaRPr lang="en-US" i="1" dirty="0">
              <a:latin typeface="Segoe UI" panose="020B0502040204020203" pitchFamily="34" charset="0"/>
              <a:cs typeface="Segoe UI" panose="020B0502040204020203" pitchFamily="34" charset="0"/>
            </a:endParaRPr>
          </a:p>
          <a:p>
            <a:r>
              <a:rPr lang="en-US" i="0" dirty="0">
                <a:latin typeface="Segoe UI" panose="020B0502040204020203" pitchFamily="34" charset="0"/>
                <a:cs typeface="Segoe UI" panose="020B0502040204020203" pitchFamily="34" charset="0"/>
              </a:rPr>
              <a:t>You will also want to state your facts.  You have done the research now share some of the interesting facts with your audience.  Facts do not have to be boring; you can communicate facts in a variety of ways by going to the Insert Tab.  In the Insert tab you can: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t>
            </a:r>
            <a:r>
              <a:rPr lang="en-US" b="1" i="0" dirty="0">
                <a:latin typeface="Segoe UI" panose="020B0502040204020203" pitchFamily="34" charset="0"/>
                <a:cs typeface="Segoe UI" panose="020B0502040204020203" pitchFamily="34" charset="0"/>
              </a:rPr>
              <a:t>pictures</a:t>
            </a:r>
            <a:r>
              <a:rPr lang="en-US" i="0" dirty="0">
                <a:latin typeface="Segoe UI" panose="020B0502040204020203" pitchFamily="34" charset="0"/>
                <a:cs typeface="Segoe UI" panose="020B0502040204020203" pitchFamily="34" charset="0"/>
              </a:rPr>
              <a:t> from your computer or </a:t>
            </a:r>
            <a:r>
              <a:rPr lang="en-US" b="1" i="0" dirty="0">
                <a:latin typeface="Segoe UI" panose="020B0502040204020203" pitchFamily="34" charset="0"/>
                <a:cs typeface="Segoe UI" panose="020B0502040204020203" pitchFamily="34" charset="0"/>
              </a:rPr>
              <a:t>online</a:t>
            </a:r>
            <a:r>
              <a:rPr lang="en-US" i="0" dirty="0">
                <a:latin typeface="Segoe UI" panose="020B0502040204020203" pitchFamily="34" charset="0"/>
                <a:cs typeface="Segoe UI" panose="020B0502040204020203" pitchFamily="34" charset="0"/>
              </a:rPr>
              <a: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Add a </a:t>
            </a:r>
            <a:r>
              <a:rPr lang="en-US" b="1" i="0" dirty="0">
                <a:latin typeface="Segoe UI" panose="020B0502040204020203" pitchFamily="34" charset="0"/>
                <a:cs typeface="Segoe UI" panose="020B0502040204020203" pitchFamily="34" charset="0"/>
              </a:rPr>
              <a:t>chart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Create some </a:t>
            </a:r>
            <a:r>
              <a:rPr lang="en-US" b="1" i="0" dirty="0">
                <a:latin typeface="Segoe UI" panose="020B0502040204020203" pitchFamily="34" charset="0"/>
                <a:cs typeface="Segoe UI" panose="020B0502040204020203" pitchFamily="34" charset="0"/>
              </a:rPr>
              <a:t>SmartArt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 variety of icons to help your facts come to life.  Note: You can change the color of the icons by selecting the icon and then click on the </a:t>
            </a:r>
            <a:r>
              <a:rPr lang="en-US" b="1" i="0" dirty="0">
                <a:latin typeface="Segoe UI" panose="020B0502040204020203" pitchFamily="34" charset="0"/>
                <a:cs typeface="Segoe UI" panose="020B0502040204020203" pitchFamily="34" charset="0"/>
              </a:rPr>
              <a:t>Format</a:t>
            </a:r>
            <a:r>
              <a:rPr lang="en-US" i="0" dirty="0">
                <a:latin typeface="Segoe UI" panose="020B0502040204020203" pitchFamily="34" charset="0"/>
                <a:cs typeface="Segoe UI" panose="020B0502040204020203" pitchFamily="34" charset="0"/>
              </a:rPr>
              <a:t> tab and then </a:t>
            </a:r>
            <a:r>
              <a:rPr lang="en-US" b="1" i="0" dirty="0">
                <a:latin typeface="Segoe UI" panose="020B0502040204020203" pitchFamily="34" charset="0"/>
                <a:cs typeface="Segoe UI" panose="020B0502040204020203" pitchFamily="34" charset="0"/>
              </a:rPr>
              <a:t>Graphics Fill</a:t>
            </a:r>
            <a:r>
              <a:rPr lang="en-US" i="0" dirty="0">
                <a:latin typeface="Segoe UI" panose="020B0502040204020203" pitchFamily="34" charset="0"/>
                <a:cs typeface="Segoe UI" panose="020B0502040204020203" pitchFamily="34" charset="0"/>
              </a:rPr>
              <a:t>.  From there, you will choose a color from the list or choose </a:t>
            </a:r>
            <a:r>
              <a:rPr lang="en-US" b="1" i="0" dirty="0">
                <a:latin typeface="Segoe UI" panose="020B0502040204020203" pitchFamily="34" charset="0"/>
                <a:cs typeface="Segoe UI" panose="020B0502040204020203" pitchFamily="34" charset="0"/>
              </a:rPr>
              <a:t>More Fill Colors </a:t>
            </a:r>
            <a:r>
              <a:rPr lang="en-US" i="0" dirty="0">
                <a:latin typeface="Segoe UI" panose="020B0502040204020203" pitchFamily="34" charset="0"/>
                <a:cs typeface="Segoe UI" panose="020B0502040204020203" pitchFamily="34" charset="0"/>
              </a:rPr>
              <a:t>to give you more options.</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Since this research presentation is a result of your hard work and searching, you want to make sure you support the claims or points in your presentation with facts from your research findings.  Make sure you give the author proper credit for helping you share your ideas.  If one of your sources has a video that is relevant to your topic, you can add the video as added support.  Keep in mind the length of the video and the amount of time you have for your presentation.  For a 5 minute speech, the video should be no longer than 30 seconds.  </a:t>
            </a:r>
          </a:p>
          <a:p>
            <a:endParaRPr lang="en-US" dirty="0">
              <a:latin typeface="Segoe UI" panose="020B0502040204020203" pitchFamily="34" charset="0"/>
              <a:cs typeface="Segoe UI" panose="020B0502040204020203" pitchFamily="34" charset="0"/>
            </a:endParaRPr>
          </a:p>
          <a:p>
            <a:r>
              <a:rPr lang="en-US" b="1" i="1" dirty="0">
                <a:latin typeface="Segoe UI" panose="020B0502040204020203" pitchFamily="34" charset="0"/>
                <a:cs typeface="Segoe UI" panose="020B0502040204020203" pitchFamily="34" charset="0"/>
              </a:rPr>
              <a:t>Questions to consider: </a:t>
            </a:r>
          </a:p>
          <a:p>
            <a:pPr marL="228600" indent="-228600">
              <a:buAutoNum type="arabicPeriod"/>
            </a:pPr>
            <a:r>
              <a:rPr lang="en-US" dirty="0">
                <a:latin typeface="Segoe UI" panose="020B0502040204020203" pitchFamily="34" charset="0"/>
                <a:cs typeface="Segoe UI" panose="020B0502040204020203" pitchFamily="34" charset="0"/>
              </a:rPr>
              <a:t>How will you state the author of the source?</a:t>
            </a:r>
          </a:p>
          <a:p>
            <a:pPr marL="228600" indent="-228600">
              <a:buAutoNum type="arabicPeriod"/>
            </a:pPr>
            <a:r>
              <a:rPr lang="en-US" dirty="0">
                <a:latin typeface="Segoe UI" panose="020B0502040204020203" pitchFamily="34" charset="0"/>
                <a:cs typeface="Segoe UI" panose="020B0502040204020203" pitchFamily="34" charset="0"/>
              </a:rPr>
              <a:t>Will you need to cite the source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What are some ways you can engage your audience so they feel like they are a part of the presentation?  Some ideas to consider is by taking a quick poll like: by a show of hands, how many of you think school uniforms are a way to cut down on bullying?  Another suggestion is to have them hold up a certain number of fingers to see if they agree or disagree.  Finally, you can share a story that the audience can relate to that makes them laugh.</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After all the applause, your audience may have some questions.  Be prepared to answer some of their questions by making a list of questions you think they might ask. You may also want to share the presentation with them by providing the link to your presentation, if they want more information.</a:t>
            </a:r>
          </a:p>
        </p:txBody>
      </p:sp>
      <p:sp>
        <p:nvSpPr>
          <p:cNvPr id="4" name="Slide Number Placeholder 3"/>
          <p:cNvSpPr>
            <a:spLocks noGrp="1"/>
          </p:cNvSpPr>
          <p:nvPr>
            <p:ph type="sldNum" sz="quarter" idx="10"/>
          </p:nvPr>
        </p:nvSpPr>
        <p:spPr/>
        <p:txBody>
          <a:bodyPr/>
          <a:lstStyle/>
          <a:p>
            <a:fld id="{BC849E9A-41F7-4779-A581-48A7C374A227}" type="slidenum">
              <a:rPr lang="en-US" smtClean="0"/>
              <a:t>9</a:t>
            </a:fld>
            <a:endParaRPr lang="en-US" dirty="0"/>
          </a:p>
        </p:txBody>
      </p:sp>
    </p:spTree>
    <p:extLst>
      <p:ext uri="{BB962C8B-B14F-4D97-AF65-F5344CB8AC3E}">
        <p14:creationId xmlns:p14="http://schemas.microsoft.com/office/powerpoint/2010/main" val="1335805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You can use this slide as your opening or closing slide.  Should you choose to use it as a closing, make sure you review the main points of your presentation.  One creative way to do that is by adding animations to the various graphics on a slide.  This slide has 4 different graphics, and, when you view the slideshow, you will see that you can click to reveal the next graphic.  Similarly, as you review the main topics in your presentation, you may want each point to show up when you are addressing that topic.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Add animation to images and graphics: </a:t>
            </a:r>
          </a:p>
          <a:p>
            <a:pPr marL="228600" indent="-228600">
              <a:buAutoNum type="arabicPeriod"/>
            </a:pPr>
            <a:r>
              <a:rPr lang="en-US" dirty="0">
                <a:latin typeface="Segoe UI" panose="020B0502040204020203" pitchFamily="34" charset="0"/>
                <a:cs typeface="Segoe UI" panose="020B0502040204020203" pitchFamily="34" charset="0"/>
              </a:rPr>
              <a:t>Select your image or graphic.</a:t>
            </a:r>
          </a:p>
          <a:p>
            <a:pPr marL="228600" indent="-228600">
              <a:buAutoNum type="arabicPeriod"/>
            </a:pPr>
            <a:r>
              <a:rPr lang="en-US" dirty="0">
                <a:latin typeface="Segoe UI" panose="020B0502040204020203" pitchFamily="34" charset="0"/>
                <a:cs typeface="Segoe UI" panose="020B0502040204020203" pitchFamily="34" charset="0"/>
              </a:rPr>
              <a:t>Click on the Animations tab.</a:t>
            </a:r>
          </a:p>
          <a:p>
            <a:pPr marL="228600" indent="-228600">
              <a:buAutoNum type="arabicPeriod"/>
            </a:pPr>
            <a:r>
              <a:rPr lang="en-US" dirty="0">
                <a:latin typeface="Segoe UI" panose="020B0502040204020203" pitchFamily="34" charset="0"/>
                <a:cs typeface="Segoe UI" panose="020B0502040204020203" pitchFamily="34" charset="0"/>
              </a:rPr>
              <a:t>Choose from the options.  The animation for this slide is “Split”.  The drop-down menu in the Animation section gives even more animations you can use.</a:t>
            </a:r>
          </a:p>
          <a:p>
            <a:pPr marL="228600" indent="-228600">
              <a:buAutoNum type="arabicPeriod"/>
            </a:pPr>
            <a:r>
              <a:rPr lang="en-US" dirty="0">
                <a:latin typeface="Segoe UI" panose="020B0502040204020203" pitchFamily="34" charset="0"/>
                <a:cs typeface="Segoe UI" panose="020B0502040204020203" pitchFamily="34" charset="0"/>
              </a:rPr>
              <a:t>If you have multiple graphics or images, you will see a number appear next to it that notes the order of the animations.</a:t>
            </a:r>
          </a:p>
          <a:p>
            <a:pPr marL="228600" indent="-228600">
              <a:buAutoNum type="arabicPeriod"/>
            </a:pPr>
            <a:endParaRPr lang="en-US" b="1" dirty="0">
              <a:latin typeface="Segoe UI" panose="020B0502040204020203" pitchFamily="34" charset="0"/>
              <a:cs typeface="Segoe UI" panose="020B0502040204020203" pitchFamily="34" charset="0"/>
            </a:endParaRPr>
          </a:p>
          <a:p>
            <a:pPr marL="0" indent="0">
              <a:buNone/>
            </a:pPr>
            <a:r>
              <a:rPr lang="en-US" b="1" dirty="0">
                <a:latin typeface="Segoe UI" panose="020B0502040204020203" pitchFamily="34" charset="0"/>
                <a:cs typeface="Segoe UI" panose="020B0502040204020203" pitchFamily="34" charset="0"/>
              </a:rPr>
              <a:t>Note: You will want to choose the animations carefully.  You do not want to make your audience dizzy from your presentation.</a:t>
            </a:r>
          </a:p>
        </p:txBody>
      </p:sp>
      <p:sp>
        <p:nvSpPr>
          <p:cNvPr id="4" name="Slide Number Placeholder 3"/>
          <p:cNvSpPr>
            <a:spLocks noGrp="1"/>
          </p:cNvSpPr>
          <p:nvPr>
            <p:ph type="sldNum" sz="quarter" idx="10"/>
          </p:nvPr>
        </p:nvSpPr>
        <p:spPr/>
        <p:txBody>
          <a:bodyPr/>
          <a:lstStyle/>
          <a:p>
            <a:fld id="{BC849E9A-41F7-4779-A581-48A7C374A227}" type="slidenum">
              <a:rPr lang="en-US" smtClean="0"/>
              <a:t>11</a:t>
            </a:fld>
            <a:endParaRPr lang="en-US" dirty="0"/>
          </a:p>
        </p:txBody>
      </p:sp>
    </p:spTree>
    <p:extLst>
      <p:ext uri="{BB962C8B-B14F-4D97-AF65-F5344CB8AC3E}">
        <p14:creationId xmlns:p14="http://schemas.microsoft.com/office/powerpoint/2010/main" val="64420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10/3/2023</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10/3/2023</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2.svg"/><Relationship Id="rId4" Type="http://schemas.openxmlformats.org/officeDocument/2006/relationships/image" Target="../media/image8.sv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svg"/><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4654295" y="4522156"/>
            <a:ext cx="5609222" cy="1363215"/>
          </a:xfrm>
        </p:spPr>
        <p:txBody>
          <a:bodyPr anchor="t">
            <a:normAutofit/>
          </a:bodyPr>
          <a:lstStyle/>
          <a:p>
            <a:pPr algn="l"/>
            <a:r>
              <a:rPr lang="en-US" sz="4400" dirty="0">
                <a:latin typeface="Franklin Gothic Book" panose="020B0503020102020204" pitchFamily="34" charset="0"/>
                <a:cs typeface="Segoe UI" panose="020B0502040204020203" pitchFamily="34" charset="0"/>
              </a:rPr>
              <a:t>[NAME] Library Board Presentation</a:t>
            </a:r>
          </a:p>
        </p:txBody>
      </p:sp>
      <p:sp>
        <p:nvSpPr>
          <p:cNvPr id="29" name="Freeform: Shape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85250" y="164573"/>
            <a:ext cx="1636279" cy="1636279"/>
          </a:xfrm>
          <a:prstGeom prst="rect">
            <a:avLst/>
          </a:prstGeom>
        </p:spPr>
      </p:pic>
      <p:sp>
        <p:nvSpPr>
          <p:cNvPr id="37" name="Oval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80302" y="1293093"/>
            <a:ext cx="1827742" cy="1827742"/>
          </a:xfrm>
          <a:prstGeom prst="rect">
            <a:avLst/>
          </a:prstGeom>
        </p:spPr>
      </p:pic>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0924" y="3621724"/>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725024" y="327889"/>
            <a:ext cx="2260711" cy="2260711"/>
          </a:xfrm>
          <a:prstGeom prst="rect">
            <a:avLst/>
          </a:prstGeom>
        </p:spPr>
      </p:pic>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B0F0B-74CF-C23C-84E6-6A4FD7A5BE35}"/>
              </a:ext>
            </a:extLst>
          </p:cNvPr>
          <p:cNvSpPr>
            <a:spLocks noGrp="1"/>
          </p:cNvSpPr>
          <p:nvPr>
            <p:ph type="title"/>
          </p:nvPr>
        </p:nvSpPr>
        <p:spPr/>
        <p:txBody>
          <a:bodyPr/>
          <a:lstStyle/>
          <a:p>
            <a:r>
              <a:rPr lang="en-CA" dirty="0"/>
              <a:t>2023 BUDGET</a:t>
            </a:r>
          </a:p>
        </p:txBody>
      </p:sp>
      <p:sp>
        <p:nvSpPr>
          <p:cNvPr id="3" name="Content Placeholder 2">
            <a:extLst>
              <a:ext uri="{FF2B5EF4-FFF2-40B4-BE49-F238E27FC236}">
                <a16:creationId xmlns:a16="http://schemas.microsoft.com/office/drawing/2014/main" id="{D6BCB671-2F59-96E3-8EFE-A23B612ABD8D}"/>
              </a:ext>
            </a:extLst>
          </p:cNvPr>
          <p:cNvSpPr>
            <a:spLocks noGrp="1"/>
          </p:cNvSpPr>
          <p:nvPr>
            <p:ph idx="1"/>
          </p:nvPr>
        </p:nvSpPr>
        <p:spPr/>
        <p:txBody>
          <a:bodyPr/>
          <a:lstStyle/>
          <a:p>
            <a:r>
              <a:rPr lang="en-CA" dirty="0"/>
              <a:t>Outline your 2023 budget requirements</a:t>
            </a:r>
          </a:p>
          <a:p>
            <a:r>
              <a:rPr lang="en-CA" dirty="0"/>
              <a:t>Link any increases to supporting municipal priorities</a:t>
            </a:r>
          </a:p>
          <a:p>
            <a:endParaRPr lang="en-CA" dirty="0"/>
          </a:p>
          <a:p>
            <a:r>
              <a:rPr lang="en-CA" dirty="0"/>
              <a:t>Be prepared to answer any questions or objections. What have you been asked before by Councillors? What initiatives in your budget are new?</a:t>
            </a:r>
          </a:p>
          <a:p>
            <a:pPr marL="0" indent="0">
              <a:buNone/>
            </a:pPr>
            <a:endParaRPr lang="en-CA" dirty="0"/>
          </a:p>
        </p:txBody>
      </p:sp>
    </p:spTree>
    <p:extLst>
      <p:ext uri="{BB962C8B-B14F-4D97-AF65-F5344CB8AC3E}">
        <p14:creationId xmlns:p14="http://schemas.microsoft.com/office/powerpoint/2010/main" val="2934630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0041" y="982364"/>
            <a:ext cx="2659472" cy="2659472"/>
          </a:xfrm>
          <a:prstGeom prst="rect">
            <a:avLst/>
          </a:prstGeom>
        </p:spPr>
      </p:pic>
      <p:cxnSp>
        <p:nvCxnSpPr>
          <p:cNvPr id="16" name="Straight Connector 15">
            <a:extLst>
              <a:ext uri="{FF2B5EF4-FFF2-40B4-BE49-F238E27FC236}">
                <a16:creationId xmlns:a16="http://schemas.microsoft.com/office/drawing/2014/main" id="{DFDA47BC-3069-47F5-8257-24B3B1F76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90143" y="983211"/>
            <a:ext cx="2646677" cy="2646677"/>
          </a:xfrm>
          <a:prstGeom prst="rect">
            <a:avLst/>
          </a:prstGeom>
        </p:spPr>
      </p:pic>
      <p:cxnSp>
        <p:nvCxnSpPr>
          <p:cNvPr id="20" name="Straight Connector 19">
            <a:extLst>
              <a:ext uri="{FF2B5EF4-FFF2-40B4-BE49-F238E27FC236}">
                <a16:creationId xmlns:a16="http://schemas.microsoft.com/office/drawing/2014/main" id="{942B920A-73AD-402A-8EEF-B88E1A9398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56859" y="982364"/>
            <a:ext cx="2648371" cy="2648371"/>
          </a:xfrm>
          <a:prstGeom prst="rect">
            <a:avLst/>
          </a:prstGeom>
        </p:spPr>
      </p:pic>
      <p:cxnSp>
        <p:nvCxnSpPr>
          <p:cNvPr id="22" name="Straight Connector 21">
            <a:extLst>
              <a:ext uri="{FF2B5EF4-FFF2-40B4-BE49-F238E27FC236}">
                <a16:creationId xmlns:a16="http://schemas.microsoft.com/office/drawing/2014/main" id="{00C9EB70-BC82-414A-BF8D-AD7FC67276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25269" y="1004677"/>
            <a:ext cx="2648372" cy="2648372"/>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a:normAutofit/>
          </a:bodyPr>
          <a:lstStyle/>
          <a:p>
            <a:r>
              <a:rPr lang="en-US" sz="5400" dirty="0">
                <a:solidFill>
                  <a:srgbClr val="FFFFFF"/>
                </a:solidFill>
                <a:latin typeface="Franklin Gothic Book" panose="020B0503020102020204" pitchFamily="34" charset="0"/>
                <a:cs typeface="Segoe UI" panose="020B0502040204020203" pitchFamily="34" charset="0"/>
              </a:rPr>
              <a:t>[NAME] LIBRARY</a:t>
            </a:r>
          </a:p>
        </p:txBody>
      </p:sp>
      <p:cxnSp>
        <p:nvCxnSpPr>
          <p:cNvPr id="24" name="Straight Connector 23">
            <a:extLst>
              <a:ext uri="{FF2B5EF4-FFF2-40B4-BE49-F238E27FC236}">
                <a16:creationId xmlns:a16="http://schemas.microsoft.com/office/drawing/2014/main" id="{3217665F-0036-444A-8D4A-33AF36A36A4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1339362" y="5815698"/>
            <a:ext cx="9144000" cy="420001"/>
          </a:xfrm>
        </p:spPr>
        <p:txBody>
          <a:bodyPr>
            <a:normAutofit/>
          </a:bodyPr>
          <a:lstStyle/>
          <a:p>
            <a:r>
              <a:rPr lang="en-US" sz="2000" dirty="0">
                <a:solidFill>
                  <a:srgbClr val="E7E6E6"/>
                </a:solidFill>
                <a:latin typeface="Segoe UI" panose="020B0502040204020203" pitchFamily="34" charset="0"/>
                <a:cs typeface="Segoe UI" panose="020B0502040204020203" pitchFamily="34" charset="0"/>
              </a:rPr>
              <a:t>ESSENTIAL TO [MUNICIPALITY’S] QUALITY OF LIFE</a:t>
            </a:r>
          </a:p>
        </p:txBody>
      </p: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EE308A-50FB-6AF4-0D75-ED083ACDBA56}"/>
              </a:ext>
            </a:extLst>
          </p:cNvPr>
          <p:cNvSpPr>
            <a:spLocks noGrp="1"/>
          </p:cNvSpPr>
          <p:nvPr>
            <p:ph type="sldNum" sz="quarter" idx="12"/>
          </p:nvPr>
        </p:nvSpPr>
        <p:spPr/>
        <p:txBody>
          <a:bodyPr/>
          <a:lstStyle/>
          <a:p>
            <a:fld id="{295F2E31-8BD7-4686-969D-F8DD4164579D}" type="slidenum">
              <a:rPr lang="en-CA" smtClean="0"/>
              <a:t>2</a:t>
            </a:fld>
            <a:endParaRPr lang="en-CA"/>
          </a:p>
        </p:txBody>
      </p:sp>
      <p:sp>
        <p:nvSpPr>
          <p:cNvPr id="2" name="TextBox 1">
            <a:extLst>
              <a:ext uri="{FF2B5EF4-FFF2-40B4-BE49-F238E27FC236}">
                <a16:creationId xmlns:a16="http://schemas.microsoft.com/office/drawing/2014/main" id="{238FBD1C-AFED-875D-4694-FEE295519788}"/>
              </a:ext>
            </a:extLst>
          </p:cNvPr>
          <p:cNvSpPr txBox="1"/>
          <p:nvPr/>
        </p:nvSpPr>
        <p:spPr>
          <a:xfrm>
            <a:off x="651436" y="1274563"/>
            <a:ext cx="4207435" cy="4308872"/>
          </a:xfrm>
          <a:prstGeom prst="rect">
            <a:avLst/>
          </a:prstGeom>
          <a:noFill/>
        </p:spPr>
        <p:txBody>
          <a:bodyPr wrap="square" rtlCol="0">
            <a:spAutoFit/>
          </a:bodyPr>
          <a:lstStyle/>
          <a:p>
            <a:r>
              <a:rPr lang="en-CA" sz="3200" dirty="0"/>
              <a:t>Our library is a member of the Parkland Regional Library System.</a:t>
            </a:r>
          </a:p>
          <a:p>
            <a:endParaRPr lang="en-CA" dirty="0"/>
          </a:p>
          <a:p>
            <a:r>
              <a:rPr lang="en-CA" sz="3200" dirty="0"/>
              <a:t>They created this graphic to better explain the role and impact that libraries have on communities.</a:t>
            </a:r>
          </a:p>
        </p:txBody>
      </p:sp>
      <p:pic>
        <p:nvPicPr>
          <p:cNvPr id="7" name="Content Placeholder 6">
            <a:extLst>
              <a:ext uri="{FF2B5EF4-FFF2-40B4-BE49-F238E27FC236}">
                <a16:creationId xmlns:a16="http://schemas.microsoft.com/office/drawing/2014/main" id="{91BFB9AF-5CE6-45E4-8FCA-37D1E26845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4959" y="792848"/>
            <a:ext cx="6289293" cy="5272301"/>
          </a:xfrm>
        </p:spPr>
      </p:pic>
    </p:spTree>
    <p:extLst>
      <p:ext uri="{BB962C8B-B14F-4D97-AF65-F5344CB8AC3E}">
        <p14:creationId xmlns:p14="http://schemas.microsoft.com/office/powerpoint/2010/main" val="425794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9B4E-C292-45AA-8116-562703040382}"/>
              </a:ext>
            </a:extLst>
          </p:cNvPr>
          <p:cNvSpPr>
            <a:spLocks noGrp="1"/>
          </p:cNvSpPr>
          <p:nvPr>
            <p:ph type="title"/>
          </p:nvPr>
        </p:nvSpPr>
        <p:spPr>
          <a:xfrm>
            <a:off x="2257214" y="2694018"/>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2022 YTD Results</a:t>
            </a:r>
          </a:p>
        </p:txBody>
      </p:sp>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81659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57D19-B7A6-1CB2-C966-EFAFC923546A}"/>
              </a:ext>
            </a:extLst>
          </p:cNvPr>
          <p:cNvSpPr>
            <a:spLocks noGrp="1"/>
          </p:cNvSpPr>
          <p:nvPr>
            <p:ph type="title"/>
          </p:nvPr>
        </p:nvSpPr>
        <p:spPr/>
        <p:txBody>
          <a:bodyPr/>
          <a:lstStyle/>
          <a:p>
            <a:r>
              <a:rPr lang="en-CA" dirty="0"/>
              <a:t>2022 Statistics</a:t>
            </a:r>
          </a:p>
        </p:txBody>
      </p:sp>
      <p:sp>
        <p:nvSpPr>
          <p:cNvPr id="3" name="Content Placeholder 2">
            <a:extLst>
              <a:ext uri="{FF2B5EF4-FFF2-40B4-BE49-F238E27FC236}">
                <a16:creationId xmlns:a16="http://schemas.microsoft.com/office/drawing/2014/main" id="{B2CC23AA-3E3D-F430-72E1-76618DDFA761}"/>
              </a:ext>
            </a:extLst>
          </p:cNvPr>
          <p:cNvSpPr>
            <a:spLocks noGrp="1"/>
          </p:cNvSpPr>
          <p:nvPr>
            <p:ph idx="1"/>
          </p:nvPr>
        </p:nvSpPr>
        <p:spPr/>
        <p:txBody>
          <a:bodyPr/>
          <a:lstStyle/>
          <a:p>
            <a:r>
              <a:rPr lang="en-CA" dirty="0"/>
              <a:t>Create an infographic or chart to show your stats, including things like:</a:t>
            </a:r>
          </a:p>
          <a:p>
            <a:r>
              <a:rPr lang="en-CA" dirty="0"/>
              <a:t>Number of library cards (trending up or down?)</a:t>
            </a:r>
          </a:p>
          <a:p>
            <a:r>
              <a:rPr lang="en-CA" dirty="0"/>
              <a:t>Number of items borrowed</a:t>
            </a:r>
          </a:p>
          <a:p>
            <a:r>
              <a:rPr lang="en-CA" dirty="0"/>
              <a:t>Number of programs offered</a:t>
            </a:r>
          </a:p>
          <a:p>
            <a:r>
              <a:rPr lang="en-CA" dirty="0"/>
              <a:t>Examples/stories of impacts for all ages (toddlers, children, youth, adults, seniors)</a:t>
            </a:r>
          </a:p>
        </p:txBody>
      </p:sp>
    </p:spTree>
    <p:extLst>
      <p:ext uri="{BB962C8B-B14F-4D97-AF65-F5344CB8AC3E}">
        <p14:creationId xmlns:p14="http://schemas.microsoft.com/office/powerpoint/2010/main" val="3546496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4CEF4-01D3-4AF7-9E84-F43030ACA972}"/>
              </a:ext>
            </a:extLst>
          </p:cNvPr>
          <p:cNvSpPr>
            <a:spLocks noGrp="1"/>
          </p:cNvSpPr>
          <p:nvPr>
            <p:ph type="title"/>
          </p:nvPr>
        </p:nvSpPr>
        <p:spPr>
          <a:xfrm>
            <a:off x="2257214" y="2694018"/>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2023 Plans</a:t>
            </a:r>
          </a:p>
        </p:txBody>
      </p:sp>
      <p:pic>
        <p:nvPicPr>
          <p:cNvPr id="4" name="Graphic 3" descr="Books on Shelf">
            <a:extLst>
              <a:ext uri="{FF2B5EF4-FFF2-40B4-BE49-F238E27FC236}">
                <a16:creationId xmlns:a16="http://schemas.microsoft.com/office/drawing/2014/main" id="{3DE94ADA-0031-43D4-A79A-B89B959930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3" name="Content Placeholder 2">
            <a:extLst>
              <a:ext uri="{FF2B5EF4-FFF2-40B4-BE49-F238E27FC236}">
                <a16:creationId xmlns:a16="http://schemas.microsoft.com/office/drawing/2014/main" id="{31EFD88C-EC41-4850-9D1D-676D6AEE0358}"/>
              </a:ext>
            </a:extLst>
          </p:cNvPr>
          <p:cNvSpPr>
            <a:spLocks noGrp="1"/>
          </p:cNvSpPr>
          <p:nvPr>
            <p:ph idx="1"/>
          </p:nvPr>
        </p:nvSpPr>
        <p:spPr>
          <a:xfrm>
            <a:off x="2257214" y="3875955"/>
            <a:ext cx="5406902" cy="1688746"/>
          </a:xfrm>
        </p:spPr>
        <p:txBody>
          <a:bodyPr vert="horz" lIns="91440" tIns="45720" rIns="91440" bIns="45720" rtlCol="0" anchor="t">
            <a:normAutofit/>
          </a:bodyPr>
          <a:lstStyle/>
          <a:p>
            <a:pPr marL="0" indent="0">
              <a:buNone/>
            </a:pPr>
            <a:r>
              <a:rPr lang="en-US" dirty="0">
                <a:latin typeface="Segoe UI" panose="020B0502040204020203" pitchFamily="34" charset="0"/>
                <a:cs typeface="Segoe UI" panose="020B0502040204020203" pitchFamily="34" charset="0"/>
              </a:rPr>
              <a:t>Libraries support education, employment, economic development and much more.</a:t>
            </a:r>
          </a:p>
        </p:txBody>
      </p:sp>
      <p:pic>
        <p:nvPicPr>
          <p:cNvPr id="8" name="Graphic 7">
            <a:extLst>
              <a:ext uri="{FF2B5EF4-FFF2-40B4-BE49-F238E27FC236}">
                <a16:creationId xmlns:a16="http://schemas.microsoft.com/office/drawing/2014/main" id="{984A409A-26BF-476C-858A-CFA0EBFAB6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97072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21C6E-B271-5070-46E8-299B82CF59FA}"/>
              </a:ext>
            </a:extLst>
          </p:cNvPr>
          <p:cNvSpPr>
            <a:spLocks noGrp="1"/>
          </p:cNvSpPr>
          <p:nvPr>
            <p:ph type="title"/>
          </p:nvPr>
        </p:nvSpPr>
        <p:spPr/>
        <p:txBody>
          <a:bodyPr/>
          <a:lstStyle/>
          <a:p>
            <a:r>
              <a:rPr lang="en-CA" dirty="0"/>
              <a:t>2023 Plan of Service</a:t>
            </a:r>
          </a:p>
        </p:txBody>
      </p:sp>
      <p:sp>
        <p:nvSpPr>
          <p:cNvPr id="3" name="Content Placeholder 2">
            <a:extLst>
              <a:ext uri="{FF2B5EF4-FFF2-40B4-BE49-F238E27FC236}">
                <a16:creationId xmlns:a16="http://schemas.microsoft.com/office/drawing/2014/main" id="{03D3FA41-0E6C-B6C5-5E61-AD4667DBDAF9}"/>
              </a:ext>
            </a:extLst>
          </p:cNvPr>
          <p:cNvSpPr>
            <a:spLocks noGrp="1"/>
          </p:cNvSpPr>
          <p:nvPr>
            <p:ph idx="1"/>
          </p:nvPr>
        </p:nvSpPr>
        <p:spPr/>
        <p:txBody>
          <a:bodyPr/>
          <a:lstStyle/>
          <a:p>
            <a:r>
              <a:rPr lang="en-CA" dirty="0"/>
              <a:t>INSERT INFO ABOUT YOUR PLAN OF SERVICE</a:t>
            </a:r>
          </a:p>
        </p:txBody>
      </p:sp>
    </p:spTree>
    <p:extLst>
      <p:ext uri="{BB962C8B-B14F-4D97-AF65-F5344CB8AC3E}">
        <p14:creationId xmlns:p14="http://schemas.microsoft.com/office/powerpoint/2010/main" val="355616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48CF1-C72A-4313-8FC7-BF6DD4642AFE}"/>
              </a:ext>
            </a:extLst>
          </p:cNvPr>
          <p:cNvSpPr>
            <a:spLocks noGrp="1"/>
          </p:cNvSpPr>
          <p:nvPr>
            <p:ph type="title"/>
          </p:nvPr>
        </p:nvSpPr>
        <p:spPr>
          <a:xfrm>
            <a:off x="2165533" y="2507675"/>
            <a:ext cx="6303126" cy="1469965"/>
          </a:xfrm>
        </p:spPr>
        <p:txBody>
          <a:bodyPr anchor="ctr">
            <a:normAutofit/>
          </a:bodyPr>
          <a:lstStyle/>
          <a:p>
            <a:r>
              <a:rPr lang="en-US" dirty="0">
                <a:latin typeface="Franklin Gothic Book" panose="020B0503020102020204" pitchFamily="34" charset="0"/>
                <a:cs typeface="Segoe UI" panose="020B0502040204020203" pitchFamily="34" charset="0"/>
              </a:rPr>
              <a:t>Supporting your priorities</a:t>
            </a:r>
          </a:p>
        </p:txBody>
      </p:sp>
      <p:pic>
        <p:nvPicPr>
          <p:cNvPr id="4" name="Graphic 3" descr="Blackboard">
            <a:extLst>
              <a:ext uri="{FF2B5EF4-FFF2-40B4-BE49-F238E27FC236}">
                <a16:creationId xmlns:a16="http://schemas.microsoft.com/office/drawing/2014/main" id="{A4298283-DDB8-4365-95A1-90935E16BE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6" name="Content Placeholder 5">
            <a:extLst>
              <a:ext uri="{FF2B5EF4-FFF2-40B4-BE49-F238E27FC236}">
                <a16:creationId xmlns:a16="http://schemas.microsoft.com/office/drawing/2014/main" id="{C856D755-2374-40B4-B692-603C5E927388}"/>
              </a:ext>
            </a:extLst>
          </p:cNvPr>
          <p:cNvSpPr>
            <a:spLocks noGrp="1"/>
          </p:cNvSpPr>
          <p:nvPr>
            <p:ph idx="1"/>
          </p:nvPr>
        </p:nvSpPr>
        <p:spPr>
          <a:xfrm>
            <a:off x="2257726" y="3748946"/>
            <a:ext cx="4923693" cy="2292717"/>
          </a:xfrm>
        </p:spPr>
        <p:txBody>
          <a:bodyPr vert="horz" lIns="91440" tIns="45720" rIns="91440" bIns="45720" rtlCol="0" anchor="t">
            <a:normAutofit/>
          </a:bodyPr>
          <a:lstStyle/>
          <a:p>
            <a:pPr marL="0" indent="0">
              <a:spcAft>
                <a:spcPts val="600"/>
              </a:spcAft>
              <a:buNone/>
            </a:pPr>
            <a:r>
              <a:rPr lang="en-US" sz="2400" dirty="0">
                <a:latin typeface="Segoe UI" panose="020B0502040204020203" pitchFamily="34" charset="0"/>
                <a:cs typeface="Segoe UI" panose="020B0502040204020203" pitchFamily="34" charset="0"/>
              </a:rPr>
              <a:t>Libraries are a community hub that provide information, social connections and programs that support </a:t>
            </a:r>
            <a:r>
              <a:rPr lang="en-US" sz="2400" i="1" dirty="0">
                <a:latin typeface="Segoe UI" panose="020B0502040204020203" pitchFamily="34" charset="0"/>
                <a:cs typeface="Segoe UI" panose="020B0502040204020203" pitchFamily="34" charset="0"/>
              </a:rPr>
              <a:t>your</a:t>
            </a:r>
            <a:r>
              <a:rPr lang="en-US" sz="2400" dirty="0">
                <a:latin typeface="Segoe UI" panose="020B0502040204020203" pitchFamily="34" charset="0"/>
                <a:cs typeface="Segoe UI" panose="020B0502040204020203" pitchFamily="34" charset="0"/>
              </a:rPr>
              <a:t> priorities.</a:t>
            </a:r>
          </a:p>
          <a:p>
            <a:endParaRPr lang="en-US" dirty="0">
              <a:latin typeface="Segoe UI" panose="020B0502040204020203" pitchFamily="34" charset="0"/>
              <a:cs typeface="Segoe UI" panose="020B0502040204020203" pitchFamily="34" charset="0"/>
            </a:endParaRPr>
          </a:p>
        </p:txBody>
      </p:sp>
      <p:pic>
        <p:nvPicPr>
          <p:cNvPr id="8" name="Graphic 7">
            <a:extLst>
              <a:ext uri="{FF2B5EF4-FFF2-40B4-BE49-F238E27FC236}">
                <a16:creationId xmlns:a16="http://schemas.microsoft.com/office/drawing/2014/main" id="{B6C7BDF7-D7AC-4209-A6A9-11B953F882E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51489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5B7A9-C88D-3D9A-419F-0F95F1BDE5A4}"/>
              </a:ext>
            </a:extLst>
          </p:cNvPr>
          <p:cNvSpPr>
            <a:spLocks noGrp="1"/>
          </p:cNvSpPr>
          <p:nvPr>
            <p:ph type="title"/>
          </p:nvPr>
        </p:nvSpPr>
        <p:spPr/>
        <p:txBody>
          <a:bodyPr/>
          <a:lstStyle/>
          <a:p>
            <a:r>
              <a:rPr lang="en-CA" dirty="0"/>
              <a:t>[NAME] LIBRARY SUPPORTS MUNICIPAL PRIORITIES</a:t>
            </a:r>
          </a:p>
        </p:txBody>
      </p:sp>
      <p:sp>
        <p:nvSpPr>
          <p:cNvPr id="3" name="Content Placeholder 2">
            <a:extLst>
              <a:ext uri="{FF2B5EF4-FFF2-40B4-BE49-F238E27FC236}">
                <a16:creationId xmlns:a16="http://schemas.microsoft.com/office/drawing/2014/main" id="{3CA7C554-960C-7D79-892B-0DBD9E1A3A19}"/>
              </a:ext>
            </a:extLst>
          </p:cNvPr>
          <p:cNvSpPr>
            <a:spLocks noGrp="1"/>
          </p:cNvSpPr>
          <p:nvPr>
            <p:ph idx="1"/>
          </p:nvPr>
        </p:nvSpPr>
        <p:spPr/>
        <p:txBody>
          <a:bodyPr/>
          <a:lstStyle/>
          <a:p>
            <a:r>
              <a:rPr lang="en-CA" dirty="0"/>
              <a:t>SHOW LINKS TO MUNICIPAL STRATEGIC PLAN PRIORITIES</a:t>
            </a:r>
          </a:p>
          <a:p>
            <a:r>
              <a:rPr lang="en-CA" dirty="0"/>
              <a:t>FOR EXAMPLE, economic development, safety, quality of life, youth programs, etc.</a:t>
            </a:r>
          </a:p>
        </p:txBody>
      </p:sp>
    </p:spTree>
    <p:extLst>
      <p:ext uri="{BB962C8B-B14F-4D97-AF65-F5344CB8AC3E}">
        <p14:creationId xmlns:p14="http://schemas.microsoft.com/office/powerpoint/2010/main" val="397706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6D58-1A39-41ED-99F7-0CE9F03BD344}"/>
              </a:ext>
            </a:extLst>
          </p:cNvPr>
          <p:cNvSpPr>
            <a:spLocks noGrp="1"/>
          </p:cNvSpPr>
          <p:nvPr>
            <p:ph type="title"/>
          </p:nvPr>
        </p:nvSpPr>
        <p:spPr>
          <a:xfrm>
            <a:off x="2257214" y="2694018"/>
            <a:ext cx="5406902" cy="1469965"/>
          </a:xfrm>
        </p:spPr>
        <p:txBody>
          <a:bodyPr anchor="ctr">
            <a:normAutofit fontScale="90000"/>
          </a:bodyPr>
          <a:lstStyle/>
          <a:p>
            <a:r>
              <a:rPr lang="en-US" dirty="0">
                <a:latin typeface="Franklin Gothic Book" panose="020B0503020102020204" pitchFamily="34" charset="0"/>
                <a:cs typeface="Segoe UI" panose="020B0502040204020203" pitchFamily="34" charset="0"/>
              </a:rPr>
              <a:t>Residents agree that libraries are important</a:t>
            </a:r>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3" name="Content Placeholder 2">
            <a:extLst>
              <a:ext uri="{FF2B5EF4-FFF2-40B4-BE49-F238E27FC236}">
                <a16:creationId xmlns:a16="http://schemas.microsoft.com/office/drawing/2014/main" id="{3BF933A4-33C5-4102-BBB0-9B15EFF2F292}"/>
              </a:ext>
            </a:extLst>
          </p:cNvPr>
          <p:cNvSpPr>
            <a:spLocks noGrp="1"/>
          </p:cNvSpPr>
          <p:nvPr>
            <p:ph idx="1"/>
          </p:nvPr>
        </p:nvSpPr>
        <p:spPr>
          <a:xfrm>
            <a:off x="2257215" y="4352917"/>
            <a:ext cx="5406902" cy="1688746"/>
          </a:xfrm>
        </p:spPr>
        <p:txBody>
          <a:bodyPr vert="horz" lIns="91440" tIns="45720" rIns="91440" bIns="45720" rtlCol="0" anchor="t">
            <a:normAutofit/>
          </a:bodyPr>
          <a:lstStyle/>
          <a:p>
            <a:pPr marL="0" indent="0">
              <a:buNone/>
            </a:pPr>
            <a:r>
              <a:rPr lang="en-US" sz="2000" dirty="0">
                <a:latin typeface="Franklin Gothic Book" panose="020B0503020102020204" pitchFamily="34" charset="0"/>
              </a:rPr>
              <a:t>INSERT QUOTES FROM PATRONS OR PROMINENT PEOPLE IN THE COMMUNITY</a:t>
            </a:r>
          </a:p>
        </p:txBody>
      </p:sp>
      <p:pic>
        <p:nvPicPr>
          <p:cNvPr id="8" name="Graphic 7">
            <a:extLst>
              <a:ext uri="{FF2B5EF4-FFF2-40B4-BE49-F238E27FC236}">
                <a16:creationId xmlns:a16="http://schemas.microsoft.com/office/drawing/2014/main" id="{590430A8-7125-464C-98BA-3409573DB5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2880909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781794_win32_fixed.potx" id="{FFA6945E-0D2E-49A3-B8AE-0157B47B7617}" vid="{3D53E5D5-FE42-40E3-89B4-70F55FAC32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Research presentation</Template>
  <TotalTime>27</TotalTime>
  <Words>1438</Words>
  <Application>Microsoft Office PowerPoint</Application>
  <PresentationFormat>Widescreen</PresentationFormat>
  <Paragraphs>83</Paragraphs>
  <Slides>11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Franklin Gothic Book</vt:lpstr>
      <vt:lpstr>Segoe UI</vt:lpstr>
      <vt:lpstr>Office Theme</vt:lpstr>
      <vt:lpstr>[NAME] Library Board Presentation</vt:lpstr>
      <vt:lpstr>PowerPoint Presentation</vt:lpstr>
      <vt:lpstr>2022 YTD Results</vt:lpstr>
      <vt:lpstr>2022 Statistics</vt:lpstr>
      <vt:lpstr>2023 Plans</vt:lpstr>
      <vt:lpstr>2023 Plan of Service</vt:lpstr>
      <vt:lpstr>Supporting your priorities</vt:lpstr>
      <vt:lpstr>[NAME] LIBRARY SUPPORTS MUNICIPAL PRIORITIES</vt:lpstr>
      <vt:lpstr>Residents agree that libraries are important</vt:lpstr>
      <vt:lpstr>2023 BUDGET</vt:lpstr>
      <vt:lpstr>[NAME] LIBRARY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Library Board Presentation</dc:title>
  <dc:creator>Sue Heuman</dc:creator>
  <cp:lastModifiedBy>Hailey Halberg</cp:lastModifiedBy>
  <cp:revision>2</cp:revision>
  <dcterms:created xsi:type="dcterms:W3CDTF">2022-08-31T20:08:10Z</dcterms:created>
  <dcterms:modified xsi:type="dcterms:W3CDTF">2023-10-03T15:45:31Z</dcterms:modified>
</cp:coreProperties>
</file>